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71" r:id="rId6"/>
    <p:sldId id="261" r:id="rId7"/>
    <p:sldId id="269" r:id="rId8"/>
    <p:sldId id="270" r:id="rId9"/>
    <p:sldId id="264" r:id="rId10"/>
    <p:sldId id="262" r:id="rId11"/>
    <p:sldId id="266" r:id="rId12"/>
    <p:sldId id="258" r:id="rId13"/>
  </p:sldIdLst>
  <p:sldSz cx="9144000" cy="6858000" type="screen4x3"/>
  <p:notesSz cx="6735763" cy="98663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C9"/>
    <a:srgbClr val="DFF2F5"/>
    <a:srgbClr val="174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 userDrawn="1"/>
        </p:nvGrpSpPr>
        <p:grpSpPr>
          <a:xfrm>
            <a:off x="0" y="0"/>
            <a:ext cx="9144000" cy="6858004"/>
            <a:chOff x="0" y="0"/>
            <a:chExt cx="9144000" cy="6858004"/>
          </a:xfrm>
        </p:grpSpPr>
        <p:sp>
          <p:nvSpPr>
            <p:cNvPr id="9" name="8 Rectángulo"/>
            <p:cNvSpPr/>
            <p:nvPr userDrawn="1"/>
          </p:nvSpPr>
          <p:spPr>
            <a:xfrm>
              <a:off x="0" y="0"/>
              <a:ext cx="9144000" cy="6858004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7" name="Freeform 6"/>
            <p:cNvSpPr/>
            <p:nvPr userDrawn="1"/>
          </p:nvSpPr>
          <p:spPr>
            <a:xfrm>
              <a:off x="0" y="939567"/>
              <a:ext cx="4303967" cy="4979887"/>
            </a:xfrm>
            <a:custGeom>
              <a:avLst/>
              <a:gdLst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5" fmla="*/ 10391 w 5552210"/>
                <a:gd name="connsiteY5" fmla="*/ 0 h 7602682"/>
                <a:gd name="connsiteX0" fmla="*/ 10391 w 5552210"/>
                <a:gd name="connsiteY0" fmla="*/ 0 h 6889173"/>
                <a:gd name="connsiteX1" fmla="*/ 72736 w 5552210"/>
                <a:gd name="connsiteY1" fmla="*/ 51955 h 6889173"/>
                <a:gd name="connsiteX2" fmla="*/ 3574473 w 5552210"/>
                <a:gd name="connsiteY2" fmla="*/ 2545773 h 6889173"/>
                <a:gd name="connsiteX3" fmla="*/ 4956464 w 5552210"/>
                <a:gd name="connsiteY3" fmla="*/ 6878782 h 6889173"/>
                <a:gd name="connsiteX4" fmla="*/ 0 w 5552210"/>
                <a:gd name="connsiteY4" fmla="*/ 6889173 h 6889173"/>
                <a:gd name="connsiteX5" fmla="*/ 10391 w 5552210"/>
                <a:gd name="connsiteY5" fmla="*/ 0 h 6889173"/>
                <a:gd name="connsiteX0" fmla="*/ 10391 w 4968587"/>
                <a:gd name="connsiteY0" fmla="*/ 0 h 6889173"/>
                <a:gd name="connsiteX1" fmla="*/ 72736 w 4968587"/>
                <a:gd name="connsiteY1" fmla="*/ 51955 h 6889173"/>
                <a:gd name="connsiteX2" fmla="*/ 4956464 w 4968587"/>
                <a:gd name="connsiteY2" fmla="*/ 6878782 h 6889173"/>
                <a:gd name="connsiteX3" fmla="*/ 0 w 4968587"/>
                <a:gd name="connsiteY3" fmla="*/ 6889173 h 6889173"/>
                <a:gd name="connsiteX4" fmla="*/ 10391 w 4968587"/>
                <a:gd name="connsiteY4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464" h="6889173">
                  <a:moveTo>
                    <a:pt x="10391" y="0"/>
                  </a:moveTo>
                  <a:cubicBezTo>
                    <a:pt x="3352800" y="1236518"/>
                    <a:pt x="4426528" y="4305300"/>
                    <a:pt x="4956464" y="6878782"/>
                  </a:cubicBezTo>
                  <a:lnTo>
                    <a:pt x="0" y="6889173"/>
                  </a:lnTo>
                  <a:cubicBezTo>
                    <a:pt x="3464" y="4592782"/>
                    <a:pt x="6927" y="2296391"/>
                    <a:pt x="10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11" name="10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565" y="6019225"/>
              <a:ext cx="1198588" cy="512286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0" t="10330" r="9313"/>
            <a:stretch/>
          </p:blipFill>
          <p:spPr>
            <a:xfrm>
              <a:off x="6920918" y="5919455"/>
              <a:ext cx="914400" cy="711826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055" y="5919455"/>
              <a:ext cx="979333" cy="711826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967" y="5973546"/>
              <a:ext cx="1147818" cy="54177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5946736" y="6615343"/>
              <a:ext cx="29498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700" b="1" dirty="0" smtClean="0">
                  <a:solidFill>
                    <a:srgbClr val="C00000"/>
                  </a:solidFill>
                </a:rPr>
                <a:t>www.atecyr.org                     www.fenercom.com                www.madrid.org</a:t>
              </a:r>
              <a:endParaRPr lang="es-ES_tradnl" sz="700" b="1" dirty="0">
                <a:solidFill>
                  <a:srgbClr val="C00000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84" y="2776117"/>
              <a:ext cx="3062400" cy="185099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Rectángulo"/>
          <p:cNvSpPr/>
          <p:nvPr userDrawn="1"/>
        </p:nvSpPr>
        <p:spPr>
          <a:xfrm>
            <a:off x="1219200" y="706642"/>
            <a:ext cx="787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kern="1200" dirty="0" smtClean="0">
                <a:solidFill>
                  <a:srgbClr val="47BAC9"/>
                </a:solidFill>
                <a:effectLst/>
                <a:latin typeface="+mn-lt"/>
                <a:ea typeface="+mn-ea"/>
                <a:cs typeface="+mn-cs"/>
              </a:rPr>
              <a:t>XIII CONGRESO IBERO-AMERICANO DE CLIMATIZACIÓN Y REFRIGERACIÓN</a:t>
            </a:r>
          </a:p>
        </p:txBody>
      </p:sp>
      <p:cxnSp>
        <p:nvCxnSpPr>
          <p:cNvPr id="17" name="16 Conector recto"/>
          <p:cNvCxnSpPr/>
          <p:nvPr userDrawn="1"/>
        </p:nvCxnSpPr>
        <p:spPr>
          <a:xfrm>
            <a:off x="1381125" y="1426128"/>
            <a:ext cx="7557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 userDrawn="1"/>
        </p:nvSpPr>
        <p:spPr>
          <a:xfrm>
            <a:off x="1381126" y="1544182"/>
            <a:ext cx="7602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kern="1200" dirty="0" smtClean="0">
                <a:solidFill>
                  <a:srgbClr val="17474D"/>
                </a:solidFill>
                <a:effectLst/>
                <a:latin typeface="+mn-lt"/>
                <a:ea typeface="+mn-ea"/>
                <a:cs typeface="+mn-cs"/>
              </a:rPr>
              <a:t>LA COOPERACIÓN: DOS CONTINENTES, UNA SOLA VISIÓN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" y="5759475"/>
            <a:ext cx="2176092" cy="7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67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 userDrawn="1"/>
        </p:nvGrpSpPr>
        <p:grpSpPr>
          <a:xfrm>
            <a:off x="-28663" y="176169"/>
            <a:ext cx="9172663" cy="6681831"/>
            <a:chOff x="-28663" y="176169"/>
            <a:chExt cx="9172663" cy="6681831"/>
          </a:xfrm>
        </p:grpSpPr>
        <p:sp>
          <p:nvSpPr>
            <p:cNvPr id="21" name="20 Rectángulo"/>
            <p:cNvSpPr/>
            <p:nvPr userDrawn="1"/>
          </p:nvSpPr>
          <p:spPr>
            <a:xfrm>
              <a:off x="0" y="1274592"/>
              <a:ext cx="457200" cy="5583407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cxnSp>
          <p:nvCxnSpPr>
            <p:cNvPr id="24" name="23 Conector recto"/>
            <p:cNvCxnSpPr/>
            <p:nvPr userDrawn="1"/>
          </p:nvCxnSpPr>
          <p:spPr>
            <a:xfrm>
              <a:off x="7197754" y="6152890"/>
              <a:ext cx="1946246" cy="0"/>
            </a:xfrm>
            <a:prstGeom prst="line">
              <a:avLst/>
            </a:prstGeom>
            <a:ln w="984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 userDrawn="1"/>
          </p:nvCxnSpPr>
          <p:spPr>
            <a:xfrm>
              <a:off x="-28663" y="6152890"/>
              <a:ext cx="7197754" cy="0"/>
            </a:xfrm>
            <a:prstGeom prst="line">
              <a:avLst/>
            </a:prstGeom>
            <a:ln w="98425">
              <a:solidFill>
                <a:srgbClr val="1747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" y="176169"/>
              <a:ext cx="1284844" cy="77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 userDrawn="1"/>
          </p:nvSpPr>
          <p:spPr>
            <a:xfrm>
              <a:off x="0" y="6222315"/>
              <a:ext cx="7197754" cy="63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 smtClean="0">
                  <a:solidFill>
                    <a:srgbClr val="17474D"/>
                  </a:solidFill>
                  <a:effectLst/>
                  <a:latin typeface="+mn-lt"/>
                  <a:ea typeface="+mn-ea"/>
                  <a:cs typeface="+mn-cs"/>
                </a:rPr>
                <a:t>XIII CONGRESO IBERO-AMERICANO DE CLIMATIZACIÓN Y REFRIGERACIÓN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74593"/>
            <a:ext cx="8229600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0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 userDrawn="1"/>
        </p:nvGrpSpPr>
        <p:grpSpPr>
          <a:xfrm>
            <a:off x="-28663" y="0"/>
            <a:ext cx="9172663" cy="6858000"/>
            <a:chOff x="-28663" y="0"/>
            <a:chExt cx="9172663" cy="6858000"/>
          </a:xfrm>
        </p:grpSpPr>
        <p:sp>
          <p:nvSpPr>
            <p:cNvPr id="26" name="25 Rectángulo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" name="Freeform 6"/>
            <p:cNvSpPr/>
            <p:nvPr userDrawn="1"/>
          </p:nvSpPr>
          <p:spPr>
            <a:xfrm>
              <a:off x="0" y="0"/>
              <a:ext cx="2457973" cy="6551801"/>
            </a:xfrm>
            <a:custGeom>
              <a:avLst/>
              <a:gdLst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5" fmla="*/ 10391 w 5552210"/>
                <a:gd name="connsiteY5" fmla="*/ 0 h 7602682"/>
                <a:gd name="connsiteX0" fmla="*/ 10391 w 5552210"/>
                <a:gd name="connsiteY0" fmla="*/ 0 h 6889173"/>
                <a:gd name="connsiteX1" fmla="*/ 72736 w 5552210"/>
                <a:gd name="connsiteY1" fmla="*/ 51955 h 6889173"/>
                <a:gd name="connsiteX2" fmla="*/ 3574473 w 5552210"/>
                <a:gd name="connsiteY2" fmla="*/ 2545773 h 6889173"/>
                <a:gd name="connsiteX3" fmla="*/ 4956464 w 5552210"/>
                <a:gd name="connsiteY3" fmla="*/ 6878782 h 6889173"/>
                <a:gd name="connsiteX4" fmla="*/ 0 w 5552210"/>
                <a:gd name="connsiteY4" fmla="*/ 6889173 h 6889173"/>
                <a:gd name="connsiteX5" fmla="*/ 10391 w 5552210"/>
                <a:gd name="connsiteY5" fmla="*/ 0 h 6889173"/>
                <a:gd name="connsiteX0" fmla="*/ 10391 w 4968587"/>
                <a:gd name="connsiteY0" fmla="*/ 0 h 6889173"/>
                <a:gd name="connsiteX1" fmla="*/ 72736 w 4968587"/>
                <a:gd name="connsiteY1" fmla="*/ 51955 h 6889173"/>
                <a:gd name="connsiteX2" fmla="*/ 4956464 w 4968587"/>
                <a:gd name="connsiteY2" fmla="*/ 6878782 h 6889173"/>
                <a:gd name="connsiteX3" fmla="*/ 0 w 4968587"/>
                <a:gd name="connsiteY3" fmla="*/ 6889173 h 6889173"/>
                <a:gd name="connsiteX4" fmla="*/ 10391 w 4968587"/>
                <a:gd name="connsiteY4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464" h="6889173">
                  <a:moveTo>
                    <a:pt x="10391" y="0"/>
                  </a:moveTo>
                  <a:cubicBezTo>
                    <a:pt x="3352800" y="1236518"/>
                    <a:pt x="4426528" y="4305300"/>
                    <a:pt x="4956464" y="6878782"/>
                  </a:cubicBezTo>
                  <a:lnTo>
                    <a:pt x="0" y="6889173"/>
                  </a:lnTo>
                  <a:cubicBezTo>
                    <a:pt x="3464" y="4592782"/>
                    <a:pt x="6927" y="2296391"/>
                    <a:pt x="10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20 Rectángulo"/>
            <p:cNvSpPr/>
            <p:nvPr userDrawn="1"/>
          </p:nvSpPr>
          <p:spPr>
            <a:xfrm>
              <a:off x="0" y="6222315"/>
              <a:ext cx="7197754" cy="63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 smtClean="0">
                  <a:solidFill>
                    <a:srgbClr val="17474D"/>
                  </a:solidFill>
                  <a:effectLst/>
                  <a:latin typeface="+mn-lt"/>
                  <a:ea typeface="+mn-ea"/>
                  <a:cs typeface="+mn-cs"/>
                </a:rPr>
                <a:t>XIII CONGRESO IBERO-AMERICANO DE CLIMATIZACIÓN Y REFRIGERACIÓN</a:t>
              </a:r>
            </a:p>
          </p:txBody>
        </p:sp>
        <p:cxnSp>
          <p:nvCxnSpPr>
            <p:cNvPr id="12" name="11 Conector recto"/>
            <p:cNvCxnSpPr/>
            <p:nvPr userDrawn="1"/>
          </p:nvCxnSpPr>
          <p:spPr>
            <a:xfrm>
              <a:off x="7197754" y="6152890"/>
              <a:ext cx="1946246" cy="0"/>
            </a:xfrm>
            <a:prstGeom prst="line">
              <a:avLst/>
            </a:prstGeom>
            <a:ln w="984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 userDrawn="1"/>
          </p:nvCxnSpPr>
          <p:spPr>
            <a:xfrm>
              <a:off x="-28663" y="6152890"/>
              <a:ext cx="7197754" cy="0"/>
            </a:xfrm>
            <a:prstGeom prst="line">
              <a:avLst/>
            </a:prstGeom>
            <a:ln w="98425">
              <a:solidFill>
                <a:srgbClr val="1747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" y="176169"/>
              <a:ext cx="1284844" cy="77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8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0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6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4BF7-4FB4-0943-9410-02330A92C599}" type="datetimeFigureOut">
              <a:rPr lang="es-ES" smtClean="0"/>
              <a:t>26/03/2015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36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63013" y="2777201"/>
            <a:ext cx="464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_tradnl" sz="2800" b="1" dirty="0" smtClean="0">
                <a:solidFill>
                  <a:srgbClr val="17474D"/>
                </a:solidFill>
                <a:latin typeface="Trebuchet MS" charset="0"/>
              </a:rPr>
              <a:t>Sistemas polivalentes en aplicaciones </a:t>
            </a:r>
            <a:r>
              <a:rPr lang="es-ES_tradnl" sz="2800" b="1" dirty="0" smtClean="0">
                <a:solidFill>
                  <a:srgbClr val="17474D"/>
                </a:solidFill>
                <a:latin typeface="Trebuchet MS" charset="0"/>
              </a:rPr>
              <a:t>geotérmicas</a:t>
            </a:r>
            <a:endParaRPr lang="es-ES_tradnl" sz="2800" b="1" dirty="0">
              <a:solidFill>
                <a:srgbClr val="17474D"/>
              </a:solidFill>
              <a:latin typeface="Trebuchet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327863" y="3548062"/>
            <a:ext cx="4113737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Clr>
                <a:schemeClr val="folHlink"/>
              </a:buClr>
              <a:buFont typeface="Wingdings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Guillermo Martínez</a:t>
            </a:r>
            <a:endParaRPr lang="es-ES" sz="2000" b="1" dirty="0">
              <a:solidFill>
                <a:schemeClr val="bg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09003" y="1043346"/>
            <a:ext cx="3737952" cy="4216400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s-ES_tradnl" sz="22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Ventajas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Un único generador para el 100% de la demanda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Circuito sencillo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Control integrado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eficiente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Función ACS + Frío = Ter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_tradnl" sz="2200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12080" y="1043346"/>
            <a:ext cx="3737952" cy="4216400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s-ES_tradnl" sz="22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Inconvenientes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</a:t>
            </a:r>
            <a:r>
              <a:rPr lang="es-ES" sz="2400" dirty="0">
                <a:solidFill>
                  <a:srgbClr val="47BAC9"/>
                </a:solidFill>
                <a:latin typeface="Symbol" panose="05050102010706020507" pitchFamily="18" charset="2"/>
              </a:rPr>
              <a:t>Þ</a:t>
            </a: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Sondas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Temperatura ACS limitada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Energía eléctrica</a:t>
            </a:r>
            <a:endParaRPr lang="es-ES_tradnl" sz="2200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4954" y="1031196"/>
            <a:ext cx="5048738" cy="2395415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s-ES_tradnl" sz="22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Conclusiones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No hay una solución óptima para todos los casos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El sistema polivalente garantiza el suministro de forma </a:t>
            </a:r>
            <a:r>
              <a:rPr lang="es-ES_tradnl" sz="2200" b="1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EFICIENTE</a:t>
            </a: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y </a:t>
            </a:r>
            <a:r>
              <a:rPr lang="es-ES_tradnl" sz="2200" b="1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SENCILLA</a:t>
            </a:r>
            <a:endParaRPr lang="es-ES_tradnl" sz="2200" b="1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14954" y="3899875"/>
            <a:ext cx="5048738" cy="1040624"/>
          </a:xfrm>
          <a:prstGeom prst="rect">
            <a:avLst/>
          </a:prstGeom>
          <a:solidFill>
            <a:srgbClr val="47BAC9"/>
          </a:solidFill>
        </p:spPr>
        <p:txBody>
          <a:bodyPr vert="horz" wrap="square" lIns="180000" tIns="180000" rIns="180000" bIns="18000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s-ES" sz="22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ES UNA BUENA OPCIÓN</a:t>
            </a:r>
            <a:br>
              <a:rPr lang="es-ES" sz="22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s-ES" sz="22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 TENER EN CUENTA</a:t>
            </a:r>
            <a:endParaRPr lang="es-ES_tradnl" sz="2200" b="1" dirty="0">
              <a:solidFill>
                <a:schemeClr val="bg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82987" y="2654422"/>
            <a:ext cx="5561013" cy="1871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000" rIns="162000" bIns="118800" anchor="ctr"/>
          <a:lstStyle/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rgbClr val="17474D"/>
                </a:solidFill>
                <a:latin typeface="Trebuchet MS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55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5" y="2800992"/>
            <a:ext cx="7558415" cy="12919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88222" y="1864890"/>
            <a:ext cx="1688283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Distribución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43024" y="1864891"/>
            <a:ext cx="1617751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Generación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94273" y="1865934"/>
            <a:ext cx="1309975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Consumo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76423" y="4599235"/>
            <a:ext cx="5553123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OBJETIVO: Fiabilidad, eficiencia, sencillez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Planteamiento base: Cubrir el 100% de la demanda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41785" y="1672500"/>
            <a:ext cx="4275015" cy="3962400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Biomasa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Bomba de calor aerotérmica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Caldera convencional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Energía solar térmica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Enfriadora aerotérmica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Cogeneración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convencional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</a:t>
            </a:r>
            <a:r>
              <a:rPr lang="es-ES_tradnl" sz="22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 sistema polivalente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_tradnl" sz="2200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93" y="1715602"/>
            <a:ext cx="1261768" cy="3419573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Diferentes tecnologías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42" y="4727132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8" y="1630242"/>
            <a:ext cx="7918049" cy="4321707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Cómo damos solución a nuestra demanda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1873" y="3611414"/>
            <a:ext cx="5144357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Cobertura a las necesidades de manera</a:t>
            </a:r>
            <a:b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sencilla, fiable e independiente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Rendimientos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75488"/>
              </p:ext>
            </p:extLst>
          </p:nvPr>
        </p:nvGraphicFramePr>
        <p:xfrm>
          <a:off x="824752" y="1531627"/>
          <a:ext cx="7960659" cy="40562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50142"/>
                <a:gridCol w="1954306"/>
                <a:gridCol w="1954306"/>
                <a:gridCol w="1801905"/>
              </a:tblGrid>
              <a:tr h="1069192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7474D"/>
                        </a:solidFill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Fan-</a:t>
                      </a:r>
                      <a:r>
                        <a:rPr lang="es-ES" sz="2200" b="0" dirty="0" err="1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coils</a:t>
                      </a:r>
                      <a:endParaRPr lang="es-ES" sz="2200" b="0" dirty="0">
                        <a:solidFill>
                          <a:srgbClr val="17474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Fan-</a:t>
                      </a:r>
                      <a:r>
                        <a:rPr lang="es-ES" sz="2200" b="0" dirty="0" err="1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coils</a:t>
                      </a: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/>
                      </a:r>
                      <a:b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</a:b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Radiante</a:t>
                      </a:r>
                      <a:endParaRPr lang="es-ES" sz="2200" b="0" dirty="0" smtClean="0">
                        <a:solidFill>
                          <a:srgbClr val="17474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Radiante</a:t>
                      </a:r>
                      <a:endParaRPr lang="es-ES" sz="2200" b="0" dirty="0">
                        <a:solidFill>
                          <a:srgbClr val="17474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</a:tr>
              <a:tr h="995674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7474D"/>
                        </a:solidFill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EER&gt;4</a:t>
                      </a: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1800" b="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EER </a:t>
                      </a: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&gt;5</a:t>
                      </a: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1800" b="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</a:tr>
              <a:tr h="995674">
                <a:tc>
                  <a:txBody>
                    <a:bodyPr/>
                    <a:lstStyle/>
                    <a:p>
                      <a:pPr algn="ctr"/>
                      <a:endParaRPr lang="es-E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108000" marR="108000" marT="108000" marB="10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COP&gt;4</a:t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COP 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&gt;3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COP 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&gt;5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</a:tr>
              <a:tr h="995674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7474D"/>
                        </a:solidFill>
                      </a:endParaRPr>
                    </a:p>
                  </a:txBody>
                  <a:tcPr marL="108000" marR="108000" marT="108000" marB="10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TER</a:t>
                      </a:r>
                      <a:r>
                        <a:rPr lang="es-ES" sz="2200" b="0" kern="1200" baseline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 &gt;4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TER &gt;7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4" y="2657600"/>
            <a:ext cx="902133" cy="9021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6" y="3642786"/>
            <a:ext cx="902133" cy="9021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5" y="4667046"/>
            <a:ext cx="902133" cy="9021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" y="4667045"/>
            <a:ext cx="902133" cy="902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0" y="3642785"/>
            <a:ext cx="902133" cy="9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162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Symbol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Ch.</dc:creator>
  <cp:lastModifiedBy>Guillermo Martinez</cp:lastModifiedBy>
  <cp:revision>57</cp:revision>
  <cp:lastPrinted>2015-03-26T10:16:09Z</cp:lastPrinted>
  <dcterms:created xsi:type="dcterms:W3CDTF">2014-09-12T12:26:32Z</dcterms:created>
  <dcterms:modified xsi:type="dcterms:W3CDTF">2015-03-26T10:31:47Z</dcterms:modified>
</cp:coreProperties>
</file>